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zha One"/>
      <p:regular r:id="rId17"/>
    </p:embeddedFont>
    <p:embeddedFont>
      <p:font typeface="NT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zhaO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T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.png"/><Relationship Id="rId13" Type="http://schemas.openxmlformats.org/officeDocument/2006/relationships/image" Target="../media/image14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5" Type="http://schemas.openxmlformats.org/officeDocument/2006/relationships/image" Target="../media/image12.png"/><Relationship Id="rId1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165633" y="2491680"/>
            <a:ext cx="586073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मनु का सप्तांग सिद्धांत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305175" y="3520380"/>
            <a:ext cx="558165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C7B70"/>
                </a:solidFill>
                <a:latin typeface="NTR"/>
                <a:ea typeface="NTR"/>
                <a:cs typeface="NTR"/>
                <a:sym typeface="NTR"/>
              </a:rPr>
              <a:t>प्राचीन भारतीय राजनीतिक चिंतन का आधार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619750" y="4328070"/>
            <a:ext cx="952500" cy="38100"/>
          </a:xfrm>
          <a:prstGeom prst="roundRect">
            <a:avLst>
              <a:gd fmla="val 16667" name="adj"/>
            </a:avLst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000" y="243000"/>
            <a:ext cx="11628976" cy="6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781000" y="2794500"/>
            <a:ext cx="77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982500" y="3793500"/>
            <a:ext cx="777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7330500" y="4792500"/>
            <a:ext cx="3672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~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Bharti Soni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176850" y="5845500"/>
            <a:ext cx="558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Political Science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1" name="Google Shape;2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00250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/>
          <p:nvPr/>
        </p:nvSpPr>
        <p:spPr>
          <a:xfrm>
            <a:off x="581025" y="2155775"/>
            <a:ext cx="2171700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723900" y="2203400"/>
            <a:ext cx="18859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कान (EARS)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581025" y="2793950"/>
            <a:ext cx="5229225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मित्र राज्य के कान हैं। विपत्ति के समय एक सच्चा मित्र ही सबसे बड़ी शक्ति होता है। मनु ने अंतर्राष्ट्रीय संबंधों को बहुत महत्व दिया है।</a:t>
            </a:r>
            <a:endParaRPr/>
          </a:p>
        </p:txBody>
      </p:sp>
      <p:pic>
        <p:nvPicPr>
          <p:cNvPr descr="image.png" id="246" name="Google Shape;24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9850" y="2038350"/>
            <a:ext cx="51530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914400" y="4119562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शांति और युद्ध दोनों समय आवश्यक।</a:t>
            </a: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914400" y="4628108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उदासीन, शत्रु और मित्र की पहचान।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914400" y="5136653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स्वर्ण और भूमि से भी बढ़कर 'मित्र' को माना गया है।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581025" y="4119562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51" name="Google Shape;251;p22"/>
          <p:cNvSpPr txBox="1"/>
          <p:nvPr/>
        </p:nvSpPr>
        <p:spPr>
          <a:xfrm>
            <a:off x="581025" y="4628108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581025" y="5136653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581025" y="581025"/>
            <a:ext cx="115814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B0000"/>
                </a:solidFill>
                <a:latin typeface="Rozha One"/>
                <a:ea typeface="Rozha One"/>
                <a:cs typeface="Rozha One"/>
                <a:sym typeface="Rozha One"/>
              </a:rPr>
              <a:t>7. मित्र (सहयोगी)</a:t>
            </a:r>
            <a:endParaRPr/>
          </a:p>
        </p:txBody>
      </p:sp>
      <p:sp>
        <p:nvSpPr>
          <p:cNvPr id="254" name="Google Shape;254;p22"/>
          <p:cNvSpPr/>
          <p:nvPr/>
        </p:nvSpPr>
        <p:spPr>
          <a:xfrm>
            <a:off x="581025" y="1219200"/>
            <a:ext cx="1102995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9" name="Google Shape;2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0" name="Google Shape;26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733675"/>
            <a:ext cx="11029950" cy="23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 txBox="1"/>
          <p:nvPr/>
        </p:nvSpPr>
        <p:spPr>
          <a:xfrm>
            <a:off x="1152525" y="3267075"/>
            <a:ext cx="1017270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"जिस प्रकार तीन डंडों के सहारे (त्रिदण्ड) एक वस्तु खड़ी रहती है, उसी प्रकार ये सातों अंग एक-दूसरे के पूरक हैं। इनमें से कोई भी अंग कम या ज्यादा महत्वपूर्ण नहीं है, बल्कि अपने-अपने कार्यक्षेत्र में सभी प्रधान हैं।"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66775" y="3267075"/>
            <a:ext cx="57150" cy="792360"/>
          </a:xfrm>
          <a:prstGeom prst="rect">
            <a:avLst/>
          </a:prstGeom>
          <a:solidFill>
            <a:srgbClr val="8B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866775" y="4345185"/>
            <a:ext cx="104584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C2828"/>
                </a:solidFill>
                <a:latin typeface="NTR"/>
                <a:ea typeface="NTR"/>
                <a:cs typeface="NTR"/>
                <a:sym typeface="NTR"/>
              </a:rPr>
              <a:t>- मनुस्मृति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581025" y="581025"/>
            <a:ext cx="115814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B0000"/>
                </a:solidFill>
                <a:latin typeface="Rozha One"/>
                <a:ea typeface="Rozha One"/>
                <a:cs typeface="Rozha One"/>
                <a:sym typeface="Rozha One"/>
              </a:rPr>
              <a:t>निष्कर्ष: अंगों की परस्पर निर्भरता</a:t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581025" y="1219200"/>
            <a:ext cx="1102995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00250"/>
            <a:ext cx="5229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3931890"/>
            <a:ext cx="5229225" cy="71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581025" y="2240607"/>
            <a:ext cx="5229225" cy="146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मनुस्मृति में महर्षि मनु ने राज्य को एक </a:t>
            </a:r>
            <a:r>
              <a:rPr b="1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सजीव शरीर (सावयव)</a:t>
            </a: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 की तरह माना है। जिस प्रकार मानव शरीर विभिन्न अंगों से मिलकर बनता है और कार्य करता है, उसी प्रकार राज्य भी सात अंगों (प्रकृतियों) से मिलकर बनता है।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81025" y="4838551"/>
            <a:ext cx="522922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इन अंगों का परस्पर सहयोग ही राज्य की सफलता और स्थिरता सुनिश्चित करता है।</a:t>
            </a:r>
            <a:endParaRPr/>
          </a:p>
        </p:txBody>
      </p:sp>
      <p:pic>
        <p:nvPicPr>
          <p:cNvPr descr="image.png"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9850" y="2038350"/>
            <a:ext cx="51530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819150" y="4122390"/>
            <a:ext cx="48006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5C2828"/>
                </a:solidFill>
                <a:latin typeface="NTR"/>
                <a:ea typeface="NTR"/>
                <a:cs typeface="NTR"/>
                <a:sym typeface="NTR"/>
              </a:rPr>
              <a:t>"यथा शरीरं अंगेभ्यः तथा राज्यं प्रकृतिभ्यः"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581025" y="581025"/>
            <a:ext cx="115814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B0000"/>
                </a:solidFill>
                <a:latin typeface="Rozha One"/>
                <a:ea typeface="Rozha One"/>
                <a:cs typeface="Rozha One"/>
                <a:sym typeface="Rozha One"/>
              </a:rPr>
              <a:t>परिचय: सावयव सिद्धांत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581025" y="1219200"/>
            <a:ext cx="1102995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668809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9950" y="1668809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75" y="1668809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67800" y="1668809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1025" y="4048125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9950" y="4048125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75" y="4048125"/>
            <a:ext cx="2543175" cy="209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38300" y="1964084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827484" y="2535584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1. स्वामी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876300" y="3021359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राजा</a:t>
            </a:r>
            <a:endParaRPr/>
          </a:p>
        </p:txBody>
      </p:sp>
      <p:pic>
        <p:nvPicPr>
          <p:cNvPr descr="image.png" id="121" name="Google Shape;121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43412" y="1964084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3656409" y="2535584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2. अमात्य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3705225" y="3021359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मंत्री</a:t>
            </a:r>
            <a:endParaRPr/>
          </a:p>
        </p:txBody>
      </p:sp>
      <p:pic>
        <p:nvPicPr>
          <p:cNvPr descr="image.png" id="124" name="Google Shape;124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19962" y="1964084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6485334" y="2535584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3. पुर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6534150" y="3021359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दुर्ग/किला</a:t>
            </a:r>
            <a:endParaRPr/>
          </a:p>
        </p:txBody>
      </p:sp>
      <p:pic>
        <p:nvPicPr>
          <p:cNvPr descr="image.png" id="127" name="Google Shape;12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125075" y="1964084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9314259" y="2535584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4. राष्ट्र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9363075" y="3021359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जनपद</a:t>
            </a:r>
            <a:endParaRPr/>
          </a:p>
        </p:txBody>
      </p:sp>
      <p:pic>
        <p:nvPicPr>
          <p:cNvPr descr="image.png" id="130" name="Google Shape;130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62112" y="43434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827484" y="4914900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5. कोष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876300" y="5400675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खजाना</a:t>
            </a:r>
            <a:endParaRPr/>
          </a:p>
        </p:txBody>
      </p:sp>
      <p:pic>
        <p:nvPicPr>
          <p:cNvPr descr="image.png" id="133" name="Google Shape;133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91037" y="43434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3656409" y="4914900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6. दण्ड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3705225" y="5400675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सेना/न्याय</a:t>
            </a:r>
            <a:endParaRPr/>
          </a:p>
        </p:txBody>
      </p:sp>
      <p:pic>
        <p:nvPicPr>
          <p:cNvPr descr="image.png" id="136" name="Google Shape;136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72337" y="434340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6485334" y="4914900"/>
            <a:ext cx="205025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7. मित्र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6534150" y="5400675"/>
            <a:ext cx="19526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सहयोगी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581025" y="581025"/>
            <a:ext cx="115814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B0000"/>
                </a:solidFill>
                <a:latin typeface="Rozha One"/>
                <a:ea typeface="Rozha One"/>
                <a:cs typeface="Rozha One"/>
                <a:sym typeface="Rozha One"/>
              </a:rPr>
              <a:t>राज्य के 7 अंग (सप्तांग)</a:t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581025" y="1219200"/>
            <a:ext cx="1102995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/>
          <p:nvPr/>
        </p:nvSpPr>
        <p:spPr>
          <a:xfrm>
            <a:off x="771525" y="1079450"/>
            <a:ext cx="4562475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914400" y="1127075"/>
            <a:ext cx="42767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सिर (HEAD)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771525" y="1489025"/>
            <a:ext cx="479059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1. स्वामी (राजा)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771525" y="2622500"/>
            <a:ext cx="4562475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स्वामी राज्य का प्रधान और सर्वोच्च अंग है। मनु के अनुसार, राजा में दैवीय गुण होने चाहिए। वह नैतिक, विद्वान और प्रजा का रक्षक होना चाहिए।</a:t>
            </a:r>
            <a:endParaRPr/>
          </a:p>
        </p:txBody>
      </p:sp>
      <p:pic>
        <p:nvPicPr>
          <p:cNvPr descr="image.png"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9525"/>
            <a:ext cx="6086475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1104900" y="4100512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राज्य का केंद्र बिंदु।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104900" y="4609058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धर्म और न्याय का रक्षक।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104900" y="5117603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इंद्र, वायु, यम आदि देवताओं के अंश से निर्मित।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771525" y="4100512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771525" y="4609058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771525" y="5117603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9525"/>
            <a:ext cx="6086475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6858000" y="1262211"/>
            <a:ext cx="4562475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7000875" y="1309836"/>
            <a:ext cx="42767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नेत्र (EYES)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6858000" y="1671786"/>
            <a:ext cx="479059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2. अमात्य (मंत्री)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6858000" y="2805261"/>
            <a:ext cx="456247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राजा अकेले शासन नहीं कर सकता। अमात्य राज्य की आंखें हैं जो राजा को सही दिशा दिखाते हैं।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7191375" y="3917602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प्रशासनिक कार्यों का संचालन।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7191375" y="4426148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नीति निर्धारण में सलाह।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7191375" y="4934694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कुलीन, शास्त्र-ज्ञाता और शूरवीर होना आवश्यक।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6858000" y="3917602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6858000" y="4426148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6858000" y="4934694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5" name="Google Shape;1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00250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/>
          <p:nvPr/>
        </p:nvSpPr>
        <p:spPr>
          <a:xfrm>
            <a:off x="581025" y="2155775"/>
            <a:ext cx="2190750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723900" y="2203400"/>
            <a:ext cx="1905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बाहु (ARMS)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581025" y="2793950"/>
            <a:ext cx="522922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पुर या दुर्ग राज्य की रक्षात्मक शक्ति का प्रतीक है। यह राज्य की भुजाओं (Arms) के समान है जो सुरक्षा प्रदान करती है।</a:t>
            </a:r>
            <a:endParaRPr/>
          </a:p>
        </p:txBody>
      </p:sp>
      <p:pic>
        <p:nvPicPr>
          <p:cNvPr descr="image.png" id="180" name="Google Shape;18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9850" y="2038350"/>
            <a:ext cx="51530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914400" y="3753891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शत्रुओं से रक्षा के लिए अनिवार्य।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914400" y="4262437"/>
            <a:ext cx="4895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मनु ने ६ प्रकार के दुर्ग बताए हैं (जैसे: धनवन दुर्ग, महि दुर्ग, जल दुर्ग आदि)।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914400" y="5136653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सुरक्षित राजधानी जहाँ राजा और कोष सुरक्षित रहें।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581025" y="3753891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581025" y="4262437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581025" y="5136653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581025" y="581025"/>
            <a:ext cx="115814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B0000"/>
                </a:solidFill>
                <a:latin typeface="Rozha One"/>
                <a:ea typeface="Rozha One"/>
                <a:cs typeface="Rozha One"/>
                <a:sym typeface="Rozha One"/>
              </a:rPr>
              <a:t>3. पुर (दुर्ग/किला)</a:t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581025" y="1219200"/>
            <a:ext cx="1102995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3" name="Google Shape;1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000250"/>
            <a:ext cx="5229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" y="2038350"/>
            <a:ext cx="51530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/>
          <p:nvPr/>
        </p:nvSpPr>
        <p:spPr>
          <a:xfrm>
            <a:off x="6381750" y="2338536"/>
            <a:ext cx="2867025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6524625" y="2386161"/>
            <a:ext cx="258127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जंघा (THIGHS/LEGS)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6381750" y="2976711"/>
            <a:ext cx="522922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राष्ट्र का अर्थ है राज्य की भूमि और वहां की जनता। यह राज्य के पैरों के समान है जिस पर पूरा राज्य टिका होता है।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6715125" y="3936652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उपजाऊ भूमि और प्राकृतिक संसाधन।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6715125" y="4445198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परिश्रमी और निष्ठावान प्रजा।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6715125" y="4953744"/>
            <a:ext cx="48958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कृषि और व्यापार का आधार।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6381750" y="3936652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6381750" y="4445198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6381750" y="4953744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581025" y="581025"/>
            <a:ext cx="115814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B0000"/>
                </a:solidFill>
                <a:latin typeface="Rozha One"/>
                <a:ea typeface="Rozha One"/>
                <a:cs typeface="Rozha One"/>
                <a:sym typeface="Rozha One"/>
              </a:rPr>
              <a:t>4. राष्ट्र (जनपद)</a:t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581025" y="1219200"/>
            <a:ext cx="11029950" cy="285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/>
          <p:nvPr/>
        </p:nvSpPr>
        <p:spPr>
          <a:xfrm>
            <a:off x="771525" y="1079450"/>
            <a:ext cx="4562475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914400" y="1127075"/>
            <a:ext cx="42767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मुख (MOUTH)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771525" y="1489025"/>
            <a:ext cx="479059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5. कोष (खजाना)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771525" y="2622500"/>
            <a:ext cx="4562475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कोष राज्य का मुख है। जिस प्रकार मुख से शरीर को पोषण मिलता है, उसी प्रकार कोष से राज्य का संचालन होता है।</a:t>
            </a:r>
            <a:endParaRPr/>
          </a:p>
        </p:txBody>
      </p:sp>
      <p:pic>
        <p:nvPicPr>
          <p:cNvPr descr="image.png" id="215" name="Google Shape;2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9525"/>
            <a:ext cx="6086475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 txBox="1"/>
          <p:nvPr/>
        </p:nvSpPr>
        <p:spPr>
          <a:xfrm>
            <a:off x="1104900" y="4100512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न्यायपूर्वक कर (Tax) संग्रह।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1104900" y="4609058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सेना, प्रशासन और जनकल्याण के लिए आवश्यक।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1104900" y="5117603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विपत्ति काल के लिए धन संचय।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771525" y="4100512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771525" y="4609058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771525" y="5117603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6" name="Google Shape;2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9525"/>
            <a:ext cx="6086475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/>
          <p:nvPr/>
        </p:nvSpPr>
        <p:spPr>
          <a:xfrm>
            <a:off x="6858000" y="1262211"/>
            <a:ext cx="4562475" cy="314325"/>
          </a:xfrm>
          <a:prstGeom prst="roundRect">
            <a:avLst>
              <a:gd fmla="val 50000" name="adj"/>
            </a:avLst>
          </a:prstGeom>
          <a:solidFill>
            <a:srgbClr val="5C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7000875" y="1309836"/>
            <a:ext cx="42767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शरीर का अंग: मन/मस्तिष्क (MIND)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6858000" y="1671786"/>
            <a:ext cx="479059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5C2828"/>
                </a:solidFill>
                <a:latin typeface="Rozha One"/>
                <a:ea typeface="Rozha One"/>
                <a:cs typeface="Rozha One"/>
                <a:sym typeface="Rozha One"/>
              </a:rPr>
              <a:t>6. दण्ड (सेना/बल)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6858000" y="2805261"/>
            <a:ext cx="4562475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दण्ड का अर्थ है सेना और राज्य की शक्ति। यह राज्य के नियमों का पालन सुनिश्चित करता है।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7191375" y="3917602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हस्ति, अश्व, रथ और पैदल सेना (चतुरंगिणी सेना)।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7191375" y="4426148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आंतरिक विद्रोह और बाहरी आक्रमण को रोकना।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7191375" y="4934694"/>
            <a:ext cx="4229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3B32"/>
                </a:solidFill>
                <a:latin typeface="NTR"/>
                <a:ea typeface="NTR"/>
                <a:cs typeface="NTR"/>
                <a:sym typeface="NTR"/>
              </a:rPr>
              <a:t>अपराधियों को दंडित करना।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6858000" y="3917602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6858000" y="4426148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6858000" y="4934694"/>
            <a:ext cx="1809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4AF37"/>
                </a:solidFill>
                <a:latin typeface="NTR"/>
                <a:ea typeface="NTR"/>
                <a:cs typeface="NTR"/>
                <a:sym typeface="NTR"/>
              </a:rPr>
              <a:t>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